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257" r:id="rId3"/>
    <p:sldId id="277" r:id="rId4"/>
    <p:sldId id="278" r:id="rId5"/>
    <p:sldId id="279" r:id="rId6"/>
    <p:sldId id="290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91" r:id="rId17"/>
    <p:sldId id="289" r:id="rId18"/>
    <p:sldId id="292" r:id="rId19"/>
    <p:sldId id="293" r:id="rId20"/>
    <p:sldId id="294" r:id="rId21"/>
    <p:sldId id="276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560CA2-0043-4F83-858A-6C4E1C197320}" type="datetimeFigureOut">
              <a:rPr lang="en-US" smtClean="0"/>
              <a:pPr/>
              <a:t>4/12/2020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60033D-465A-4EBA-8E00-FC078F79DC65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8536-974C-4ED5-895B-C8F27EE1275B}" type="datetimeFigureOut">
              <a:rPr lang="en-US" smtClean="0"/>
              <a:pPr/>
              <a:t>4/12/2020</a:t>
            </a:fld>
            <a:endParaRPr lang="en-GB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359FEB2-F292-4BB9-8B88-11337EB8D5F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8536-974C-4ED5-895B-C8F27EE1275B}" type="datetimeFigureOut">
              <a:rPr lang="en-US" smtClean="0"/>
              <a:pPr/>
              <a:t>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FEB2-F292-4BB9-8B88-11337EB8D5F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8536-974C-4ED5-895B-C8F27EE1275B}" type="datetimeFigureOut">
              <a:rPr lang="en-US" smtClean="0"/>
              <a:pPr/>
              <a:t>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FEB2-F292-4BB9-8B88-11337EB8D5F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8536-974C-4ED5-895B-C8F27EE1275B}" type="datetimeFigureOut">
              <a:rPr lang="en-US" smtClean="0"/>
              <a:pPr/>
              <a:t>4/12/2020</a:t>
            </a:fld>
            <a:endParaRPr lang="en-GB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D359FEB2-F292-4BB9-8B88-11337EB8D5F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8536-974C-4ED5-895B-C8F27EE1275B}" type="datetimeFigureOut">
              <a:rPr lang="en-US" smtClean="0"/>
              <a:pPr/>
              <a:t>4/12/2020</a:t>
            </a:fld>
            <a:endParaRPr lang="en-GB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FEB2-F292-4BB9-8B88-11337EB8D5F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8536-974C-4ED5-895B-C8F27EE1275B}" type="datetimeFigureOut">
              <a:rPr lang="en-US" smtClean="0"/>
              <a:pPr/>
              <a:t>4/12/2020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FEB2-F292-4BB9-8B88-11337EB8D5F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8536-974C-4ED5-895B-C8F27EE1275B}" type="datetimeFigureOut">
              <a:rPr lang="en-US" smtClean="0"/>
              <a:pPr/>
              <a:t>4/12/2020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D359FEB2-F292-4BB9-8B88-11337EB8D5F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8536-974C-4ED5-895B-C8F27EE1275B}" type="datetimeFigureOut">
              <a:rPr lang="en-US" smtClean="0"/>
              <a:pPr/>
              <a:t>4/12/2020</a:t>
            </a:fld>
            <a:endParaRPr lang="en-GB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FEB2-F292-4BB9-8B88-11337EB8D5F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8536-974C-4ED5-895B-C8F27EE1275B}" type="datetimeFigureOut">
              <a:rPr lang="en-US" smtClean="0"/>
              <a:pPr/>
              <a:t>4/12/2020</a:t>
            </a:fld>
            <a:endParaRPr lang="en-GB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FEB2-F292-4BB9-8B88-11337EB8D5F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8536-974C-4ED5-895B-C8F27EE1275B}" type="datetimeFigureOut">
              <a:rPr lang="en-US" smtClean="0"/>
              <a:pPr/>
              <a:t>4/12/2020</a:t>
            </a:fld>
            <a:endParaRPr lang="en-GB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FEB2-F292-4BB9-8B88-11337EB8D5F1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C8536-974C-4ED5-895B-C8F27EE1275B}" type="datetimeFigureOut">
              <a:rPr lang="en-US" smtClean="0"/>
              <a:pPr/>
              <a:t>4/12/2020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9FEB2-F292-4BB9-8B88-11337EB8D5F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50C8536-974C-4ED5-895B-C8F27EE1275B}" type="datetimeFigureOut">
              <a:rPr lang="en-US" smtClean="0"/>
              <a:pPr/>
              <a:t>4/12/2020</a:t>
            </a:fld>
            <a:endParaRPr lang="en-GB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D359FEB2-F292-4BB9-8B88-11337EB8D5F1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71470" y="0"/>
            <a:ext cx="9144000" cy="717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b="1" dirty="0" smtClean="0">
                <a:solidFill>
                  <a:srgbClr val="0070C0"/>
                </a:solidFill>
              </a:rPr>
              <a:t>Artificial Intelligence</a:t>
            </a:r>
          </a:p>
          <a:p>
            <a:pPr algn="ctr"/>
            <a:endParaRPr lang="en-IN" sz="4800" dirty="0" smtClean="0"/>
          </a:p>
          <a:p>
            <a:pPr algn="ctr"/>
            <a:r>
              <a:rPr lang="en-IN" sz="3600" dirty="0" smtClean="0"/>
              <a:t>M.Sc. IT IV SEM</a:t>
            </a:r>
          </a:p>
          <a:p>
            <a:pPr algn="ctr"/>
            <a:r>
              <a:rPr lang="en-IN" sz="3600" dirty="0" smtClean="0"/>
              <a:t>UNIT-III</a:t>
            </a:r>
          </a:p>
          <a:p>
            <a:pPr algn="ctr"/>
            <a:endParaRPr lang="en-IN" sz="3600" dirty="0" smtClean="0">
              <a:solidFill>
                <a:srgbClr val="C00000"/>
              </a:solidFill>
            </a:endParaRPr>
          </a:p>
          <a:p>
            <a:pPr algn="ctr"/>
            <a:r>
              <a:rPr lang="en-IN" sz="3600" dirty="0" smtClean="0">
                <a:solidFill>
                  <a:srgbClr val="C00000"/>
                </a:solidFill>
              </a:rPr>
              <a:t>By </a:t>
            </a:r>
            <a:r>
              <a:rPr lang="en-IN" sz="3600" dirty="0" smtClean="0">
                <a:solidFill>
                  <a:srgbClr val="C00000"/>
                </a:solidFill>
              </a:rPr>
              <a:t>: Dr. Vipin Kumar Jain</a:t>
            </a:r>
          </a:p>
          <a:p>
            <a:pPr algn="ctr"/>
            <a:r>
              <a:rPr lang="en-IN" sz="3600" dirty="0" smtClean="0">
                <a:solidFill>
                  <a:srgbClr val="C00000"/>
                </a:solidFill>
              </a:rPr>
              <a:t>Assistant Professor</a:t>
            </a:r>
          </a:p>
          <a:p>
            <a:pPr algn="ctr"/>
            <a:endParaRPr lang="en-IN" sz="3600" dirty="0" smtClean="0">
              <a:solidFill>
                <a:srgbClr val="C00000"/>
              </a:solidFill>
            </a:endParaRPr>
          </a:p>
          <a:p>
            <a:pPr algn="ctr"/>
            <a:r>
              <a:rPr lang="en-IN" sz="3600" dirty="0" smtClean="0">
                <a:solidFill>
                  <a:srgbClr val="C00000"/>
                </a:solidFill>
              </a:rPr>
              <a:t>Department of Computer Science </a:t>
            </a:r>
          </a:p>
          <a:p>
            <a:pPr algn="ctr"/>
            <a:endParaRPr lang="en-IN" sz="3600" dirty="0" smtClean="0">
              <a:solidFill>
                <a:srgbClr val="C00000"/>
              </a:solidFill>
            </a:endParaRPr>
          </a:p>
          <a:p>
            <a:pPr algn="ctr"/>
            <a:r>
              <a:rPr lang="en-IN" sz="4000" b="1" dirty="0" smtClean="0">
                <a:solidFill>
                  <a:srgbClr val="002060"/>
                </a:solidFill>
              </a:rPr>
              <a:t>S.S. Jain Subodh P.G. College </a:t>
            </a:r>
          </a:p>
          <a:p>
            <a:pPr algn="ctr"/>
            <a:endParaRPr lang="en-GB" sz="3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2020-04-12 08.46.02_67.jpg"/>
          <p:cNvPicPr>
            <a:picLocks noChangeAspect="1"/>
          </p:cNvPicPr>
          <p:nvPr/>
        </p:nvPicPr>
        <p:blipFill>
          <a:blip r:embed="rId2">
            <a:lum bright="-20000" contrast="20000"/>
          </a:blip>
          <a:srcRect t="7291" b="5208"/>
          <a:stretch>
            <a:fillRect/>
          </a:stretch>
        </p:blipFill>
        <p:spPr>
          <a:xfrm>
            <a:off x="571472" y="642918"/>
            <a:ext cx="8072494" cy="6000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2020-04-12 08.46.02_68.jpg"/>
          <p:cNvPicPr>
            <a:picLocks noChangeAspect="1"/>
          </p:cNvPicPr>
          <p:nvPr/>
        </p:nvPicPr>
        <p:blipFill>
          <a:blip r:embed="rId2">
            <a:lum bright="-20000" contrast="20000"/>
          </a:blip>
          <a:srcRect l="9575" t="3125" r="4359" b="45833"/>
          <a:stretch>
            <a:fillRect/>
          </a:stretch>
        </p:blipFill>
        <p:spPr>
          <a:xfrm>
            <a:off x="1285852" y="928670"/>
            <a:ext cx="6500858" cy="47863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2020-04-12 08.46.02_69.jpg"/>
          <p:cNvPicPr>
            <a:picLocks noChangeAspect="1"/>
          </p:cNvPicPr>
          <p:nvPr/>
        </p:nvPicPr>
        <p:blipFill>
          <a:blip r:embed="rId2">
            <a:lum bright="-20000" contrast="20000"/>
          </a:blip>
          <a:srcRect l="4305" r="3000" b="7291"/>
          <a:stretch>
            <a:fillRect/>
          </a:stretch>
        </p:blipFill>
        <p:spPr>
          <a:xfrm>
            <a:off x="642910" y="928670"/>
            <a:ext cx="7858180" cy="57150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285728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Probabilistic Reasoning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2020-04-12 08.46.02_70.jpg"/>
          <p:cNvPicPr>
            <a:picLocks noChangeAspect="1"/>
          </p:cNvPicPr>
          <p:nvPr/>
        </p:nvPicPr>
        <p:blipFill>
          <a:blip r:embed="rId2">
            <a:lum bright="-20000" contrast="20000"/>
          </a:blip>
          <a:srcRect l="3627" t="2083" b="3125"/>
          <a:stretch>
            <a:fillRect/>
          </a:stretch>
        </p:blipFill>
        <p:spPr>
          <a:xfrm>
            <a:off x="714348" y="642918"/>
            <a:ext cx="7500990" cy="592935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214290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Bay’s Theorem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2020-04-12 08.46.02_71.jpg"/>
          <p:cNvPicPr>
            <a:picLocks noChangeAspect="1"/>
          </p:cNvPicPr>
          <p:nvPr/>
        </p:nvPicPr>
        <p:blipFill>
          <a:blip r:embed="rId2">
            <a:lum bright="-20000" contrast="20000"/>
          </a:blip>
          <a:srcRect l="10536" b="15625"/>
          <a:stretch>
            <a:fillRect/>
          </a:stretch>
        </p:blipFill>
        <p:spPr>
          <a:xfrm>
            <a:off x="571472" y="857232"/>
            <a:ext cx="7929618" cy="55721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285728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err="1" smtClean="0"/>
              <a:t>Dampster</a:t>
            </a:r>
            <a:r>
              <a:rPr lang="en-IN" dirty="0" smtClean="0"/>
              <a:t> Shaffer Theory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2020-04-12 08.46.02_72.jpg"/>
          <p:cNvPicPr>
            <a:picLocks noChangeAspect="1"/>
          </p:cNvPicPr>
          <p:nvPr/>
        </p:nvPicPr>
        <p:blipFill>
          <a:blip r:embed="rId2">
            <a:lum bright="-20000" contrast="20000"/>
          </a:blip>
          <a:srcRect l="6304" t="3125" b="7291"/>
          <a:stretch>
            <a:fillRect/>
          </a:stretch>
        </p:blipFill>
        <p:spPr>
          <a:xfrm>
            <a:off x="571472" y="1214422"/>
            <a:ext cx="7858180" cy="51435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2910" y="428604"/>
            <a:ext cx="2286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Fuzzy Logics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2020-04-12 08.46.02_74.jpg"/>
          <p:cNvPicPr>
            <a:picLocks noChangeAspect="1"/>
          </p:cNvPicPr>
          <p:nvPr/>
        </p:nvPicPr>
        <p:blipFill>
          <a:blip r:embed="rId2">
            <a:lum bright="-20000" contrast="20000"/>
          </a:blip>
          <a:srcRect l="8329" b="10416"/>
          <a:stretch>
            <a:fillRect/>
          </a:stretch>
        </p:blipFill>
        <p:spPr>
          <a:xfrm>
            <a:off x="857224" y="857232"/>
            <a:ext cx="7000924" cy="55721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214290"/>
            <a:ext cx="29289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Default Logics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2020-04-12 08.46.02_73.jpg"/>
          <p:cNvPicPr>
            <a:picLocks noChangeAspect="1"/>
          </p:cNvPicPr>
          <p:nvPr/>
        </p:nvPicPr>
        <p:blipFill>
          <a:blip r:embed="rId2">
            <a:lum bright="-20000" contrast="20000"/>
          </a:blip>
          <a:srcRect l="2703" r="6306"/>
          <a:stretch>
            <a:fillRect/>
          </a:stretch>
        </p:blipFill>
        <p:spPr>
          <a:xfrm>
            <a:off x="642910" y="785794"/>
            <a:ext cx="7786742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2020-04-12 08.46.02_75.jpg"/>
          <p:cNvPicPr>
            <a:picLocks noChangeAspect="1"/>
          </p:cNvPicPr>
          <p:nvPr/>
        </p:nvPicPr>
        <p:blipFill>
          <a:blip r:embed="rId2">
            <a:lum bright="-20000" contrast="20000"/>
          </a:blip>
          <a:srcRect b="28125"/>
          <a:stretch>
            <a:fillRect/>
          </a:stretch>
        </p:blipFill>
        <p:spPr>
          <a:xfrm>
            <a:off x="785786" y="1428736"/>
            <a:ext cx="7500990" cy="49291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2020-04-12 08.46.02_76.jpg"/>
          <p:cNvPicPr>
            <a:picLocks noChangeAspect="1"/>
          </p:cNvPicPr>
          <p:nvPr/>
        </p:nvPicPr>
        <p:blipFill>
          <a:blip r:embed="rId2">
            <a:lum bright="-20000" contrast="20000"/>
          </a:blip>
          <a:srcRect l="3453" t="2083" r="1998" b="4166"/>
          <a:stretch>
            <a:fillRect/>
          </a:stretch>
        </p:blipFill>
        <p:spPr>
          <a:xfrm>
            <a:off x="642910" y="857232"/>
            <a:ext cx="7858180" cy="5715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357166"/>
            <a:ext cx="3214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Minimalist Reasoning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ew Doc 2020-04-12 08.46.02_12.jpg"/>
          <p:cNvPicPr>
            <a:picLocks noChangeAspect="1"/>
          </p:cNvPicPr>
          <p:nvPr/>
        </p:nvPicPr>
        <p:blipFill>
          <a:blip r:embed="rId2"/>
          <a:srcRect b="58333"/>
          <a:stretch>
            <a:fillRect/>
          </a:stretch>
        </p:blipFill>
        <p:spPr>
          <a:xfrm>
            <a:off x="1142976" y="1928802"/>
            <a:ext cx="7286675" cy="392909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142976" y="78579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Semantic </a:t>
            </a:r>
            <a:r>
              <a:rPr lang="en-IN" dirty="0" smtClean="0"/>
              <a:t>Network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2020-04-12 08.46.02_77.jpg"/>
          <p:cNvPicPr>
            <a:picLocks noChangeAspect="1"/>
          </p:cNvPicPr>
          <p:nvPr/>
        </p:nvPicPr>
        <p:blipFill>
          <a:blip r:embed="rId2">
            <a:lum bright="-20000" contrast="20000"/>
          </a:blip>
          <a:srcRect l="6547" t="2083" b="9375"/>
          <a:stretch>
            <a:fillRect/>
          </a:stretch>
        </p:blipFill>
        <p:spPr>
          <a:xfrm>
            <a:off x="500034" y="500042"/>
            <a:ext cx="7929618" cy="6072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42910" y="487025"/>
            <a:ext cx="78581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N" sz="3600" dirty="0" smtClean="0"/>
          </a:p>
          <a:p>
            <a:pPr algn="ctr"/>
            <a:endParaRPr lang="en-IN" sz="3600" dirty="0" smtClean="0"/>
          </a:p>
          <a:p>
            <a:pPr algn="ctr"/>
            <a:endParaRPr lang="en-IN" sz="3600" dirty="0" smtClean="0"/>
          </a:p>
          <a:p>
            <a:pPr algn="ctr"/>
            <a:endParaRPr lang="en-IN" sz="3600" dirty="0" smtClean="0"/>
          </a:p>
          <a:p>
            <a:pPr algn="ctr"/>
            <a:r>
              <a:rPr lang="en-IN" sz="4800" b="1" i="1" dirty="0" smtClean="0">
                <a:solidFill>
                  <a:srgbClr val="FF0000"/>
                </a:solidFill>
                <a:latin typeface="Imprint MT Shadow" pitchFamily="82" charset="0"/>
              </a:rPr>
              <a:t>Thanks</a:t>
            </a:r>
          </a:p>
          <a:p>
            <a:pPr marL="342900" indent="-342900"/>
            <a:r>
              <a:rPr lang="en-IN" sz="1600" dirty="0" smtClean="0"/>
              <a:t>	</a:t>
            </a:r>
          </a:p>
          <a:p>
            <a:pPr marL="342900" indent="-342900"/>
            <a:endParaRPr lang="en-IN" sz="1600" dirty="0" smtClean="0"/>
          </a:p>
          <a:p>
            <a:pPr marL="342900" indent="-342900"/>
            <a:r>
              <a:rPr lang="en-IN" sz="1600" dirty="0" smtClean="0"/>
              <a:t>	</a:t>
            </a:r>
          </a:p>
          <a:p>
            <a:pPr marL="342900" indent="-342900"/>
            <a:endParaRPr lang="en-IN" sz="1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2020-04-12 08.46.02_16.jpg"/>
          <p:cNvPicPr>
            <a:picLocks noChangeAspect="1"/>
          </p:cNvPicPr>
          <p:nvPr/>
        </p:nvPicPr>
        <p:blipFill>
          <a:blip r:embed="rId2">
            <a:lum bright="-30000" contrast="20000"/>
          </a:blip>
          <a:srcRect l="6122" t="8696" r="4082"/>
          <a:stretch>
            <a:fillRect/>
          </a:stretch>
        </p:blipFill>
        <p:spPr>
          <a:xfrm>
            <a:off x="785786" y="1357298"/>
            <a:ext cx="7572428" cy="52864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0100" y="642918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Frames :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2020-04-12 08.46.02_13.jpg"/>
          <p:cNvPicPr>
            <a:picLocks noChangeAspect="1"/>
          </p:cNvPicPr>
          <p:nvPr/>
        </p:nvPicPr>
        <p:blipFill>
          <a:blip r:embed="rId2">
            <a:lum bright="-20000" contrast="-20000"/>
          </a:blip>
          <a:srcRect l="8858" t="5263" r="3183" b="29825"/>
          <a:stretch>
            <a:fillRect/>
          </a:stretch>
        </p:blipFill>
        <p:spPr>
          <a:xfrm>
            <a:off x="857224" y="1214422"/>
            <a:ext cx="7429552" cy="507209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8662" y="500042"/>
            <a:ext cx="2857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Conceptual Dependency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2020-04-12 08.46.02_13.jpg"/>
          <p:cNvPicPr>
            <a:picLocks noChangeAspect="1"/>
          </p:cNvPicPr>
          <p:nvPr/>
        </p:nvPicPr>
        <p:blipFill>
          <a:blip r:embed="rId2"/>
          <a:srcRect l="7439" t="73958" b="6250"/>
          <a:stretch>
            <a:fillRect/>
          </a:stretch>
        </p:blipFill>
        <p:spPr>
          <a:xfrm>
            <a:off x="642910" y="857232"/>
            <a:ext cx="7858180" cy="1357322"/>
          </a:xfrm>
          <a:prstGeom prst="rect">
            <a:avLst/>
          </a:prstGeom>
        </p:spPr>
      </p:pic>
      <p:pic>
        <p:nvPicPr>
          <p:cNvPr id="3" name="Picture 2" descr="New Doc 2020-04-12 08.46.02_14.jpg"/>
          <p:cNvPicPr>
            <a:picLocks noChangeAspect="1"/>
          </p:cNvPicPr>
          <p:nvPr/>
        </p:nvPicPr>
        <p:blipFill>
          <a:blip r:embed="rId3">
            <a:lum bright="-20000" contrast="20000"/>
          </a:blip>
          <a:srcRect l="6906" t="7246" r="5515" b="8695"/>
          <a:stretch>
            <a:fillRect/>
          </a:stretch>
        </p:blipFill>
        <p:spPr>
          <a:xfrm>
            <a:off x="642910" y="2214554"/>
            <a:ext cx="7858180" cy="421484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4348" y="357166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Scripts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2020-04-12 08.46.02_63.jpg"/>
          <p:cNvPicPr>
            <a:picLocks noChangeAspect="1"/>
          </p:cNvPicPr>
          <p:nvPr/>
        </p:nvPicPr>
        <p:blipFill>
          <a:blip r:embed="rId2">
            <a:lum bright="-20000" contrast="20000"/>
          </a:blip>
          <a:srcRect l="4722"/>
          <a:stretch>
            <a:fillRect/>
          </a:stretch>
        </p:blipFill>
        <p:spPr>
          <a:xfrm>
            <a:off x="857224" y="928670"/>
            <a:ext cx="7500990" cy="5715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57224" y="357166"/>
            <a:ext cx="2000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Reasoning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ew Doc 2020-04-12 08.46.02_64.jpg"/>
          <p:cNvPicPr>
            <a:picLocks noChangeAspect="1"/>
          </p:cNvPicPr>
          <p:nvPr/>
        </p:nvPicPr>
        <p:blipFill>
          <a:blip r:embed="rId2">
            <a:lum bright="-20000" contrast="20000"/>
          </a:blip>
          <a:srcRect b="18750"/>
          <a:stretch>
            <a:fillRect/>
          </a:stretch>
        </p:blipFill>
        <p:spPr>
          <a:xfrm>
            <a:off x="642910" y="857232"/>
            <a:ext cx="7786742" cy="55721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14348" y="357166"/>
            <a:ext cx="24288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Default Reasoning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2020-04-12 08.46.02_65.jpg"/>
          <p:cNvPicPr>
            <a:picLocks noChangeAspect="1"/>
          </p:cNvPicPr>
          <p:nvPr/>
        </p:nvPicPr>
        <p:blipFill>
          <a:blip r:embed="rId2">
            <a:lum bright="-20000" contrast="20000"/>
          </a:blip>
          <a:stretch>
            <a:fillRect/>
          </a:stretch>
        </p:blipFill>
        <p:spPr>
          <a:xfrm>
            <a:off x="642910" y="857232"/>
            <a:ext cx="7715304" cy="57864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4348" y="285728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Styles of Reasoning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 Doc 2020-04-12 08.46.02_66.jpg"/>
          <p:cNvPicPr>
            <a:picLocks noChangeAspect="1"/>
          </p:cNvPicPr>
          <p:nvPr/>
        </p:nvPicPr>
        <p:blipFill>
          <a:blip r:embed="rId2">
            <a:lum bright="-20000" contrast="20000"/>
          </a:blip>
          <a:srcRect l="4219" t="4166" r="1526" b="5208"/>
          <a:stretch>
            <a:fillRect/>
          </a:stretch>
        </p:blipFill>
        <p:spPr>
          <a:xfrm>
            <a:off x="714348" y="785794"/>
            <a:ext cx="7786742" cy="5715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85786" y="285728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 smtClean="0"/>
              <a:t>Monotonic and Non- Monotonic Reasoning 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2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3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195</TotalTime>
  <Words>60</Words>
  <Application>Microsoft Office PowerPoint</Application>
  <PresentationFormat>On-screen Show (4:3)</PresentationFormat>
  <Paragraphs>33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40</cp:revision>
  <dcterms:created xsi:type="dcterms:W3CDTF">2020-04-08T11:59:22Z</dcterms:created>
  <dcterms:modified xsi:type="dcterms:W3CDTF">2020-04-12T06:26:33Z</dcterms:modified>
</cp:coreProperties>
</file>